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
  </p:notesMasterIdLst>
  <p:sldIdLst>
    <p:sldId id="256" r:id="rId2"/>
    <p:sldId id="257" r:id="rId3"/>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76"/>
  </p:normalViewPr>
  <p:slideViewPr>
    <p:cSldViewPr snapToGrid="0" snapToObjects="1">
      <p:cViewPr>
        <p:scale>
          <a:sx n="120" d="100"/>
          <a:sy n="120" d="100"/>
        </p:scale>
        <p:origin x="140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notesMaster" Target="notesMasters/notesMaster1.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ACA20D-1B5B-E549-8DA2-53240385F71C}" type="datetimeFigureOut">
              <a:rPr lang="en-US" smtClean="0"/>
              <a:t>4/13/17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0D8B46-DE8C-2F4B-986F-702FF8EAC5B0}" type="slidenum">
              <a:rPr lang="en-US" smtClean="0"/>
              <a:t>‹#›</a:t>
            </a:fld>
            <a:endParaRPr lang="en-US"/>
          </a:p>
        </p:txBody>
      </p:sp>
    </p:spTree>
    <p:extLst>
      <p:ext uri="{BB962C8B-B14F-4D97-AF65-F5344CB8AC3E}">
        <p14:creationId xmlns:p14="http://schemas.microsoft.com/office/powerpoint/2010/main" val="929278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DD01B0E-363A-D049-97CE-03A6F7D6A5C3}" type="datetimeFigureOut">
              <a:rPr lang="en-US" smtClean="0"/>
              <a:t>4/13/17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E3FCE8-77E4-B647-AAD6-F42FDDB3939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DD01B0E-363A-D049-97CE-03A6F7D6A5C3}" type="datetimeFigureOut">
              <a:rPr lang="en-US" smtClean="0"/>
              <a:t>4/13/17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E3FCE8-77E4-B647-AAD6-F42FDDB3939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DD01B0E-363A-D049-97CE-03A6F7D6A5C3}" type="datetimeFigureOut">
              <a:rPr lang="en-US" smtClean="0"/>
              <a:t>4/13/17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E3FCE8-77E4-B647-AAD6-F42FDDB3939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DD01B0E-363A-D049-97CE-03A6F7D6A5C3}" type="datetimeFigureOut">
              <a:rPr lang="en-US" smtClean="0"/>
              <a:t>4/13/17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E3FCE8-77E4-B647-AAD6-F42FDDB3939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D01B0E-363A-D049-97CE-03A6F7D6A5C3}" type="datetimeFigureOut">
              <a:rPr lang="en-US" smtClean="0"/>
              <a:t>4/13/17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E3FCE8-77E4-B647-AAD6-F42FDDB3939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DD01B0E-363A-D049-97CE-03A6F7D6A5C3}" type="datetimeFigureOut">
              <a:rPr lang="en-US" smtClean="0"/>
              <a:t>4/13/17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E3FCE8-77E4-B647-AAD6-F42FDDB3939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DD01B0E-363A-D049-97CE-03A6F7D6A5C3}" type="datetimeFigureOut">
              <a:rPr lang="en-US" smtClean="0"/>
              <a:t>4/13/17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E3FCE8-77E4-B647-AAD6-F42FDDB3939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DD01B0E-363A-D049-97CE-03A6F7D6A5C3}" type="datetimeFigureOut">
              <a:rPr lang="en-US" smtClean="0"/>
              <a:t>4/13/17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E3FCE8-77E4-B647-AAD6-F42FDDB3939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D01B0E-363A-D049-97CE-03A6F7D6A5C3}" type="datetimeFigureOut">
              <a:rPr lang="en-US" smtClean="0"/>
              <a:t>4/13/17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E3FCE8-77E4-B647-AAD6-F42FDDB3939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D01B0E-363A-D049-97CE-03A6F7D6A5C3}" type="datetimeFigureOut">
              <a:rPr lang="en-US" smtClean="0"/>
              <a:t>4/13/17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E3FCE8-77E4-B647-AAD6-F42FDDB3939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D01B0E-363A-D049-97CE-03A6F7D6A5C3}" type="datetimeFigureOut">
              <a:rPr lang="en-US" smtClean="0"/>
              <a:t>4/13/17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E3FCE8-77E4-B647-AAD6-F42FDDB3939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D01B0E-363A-D049-97CE-03A6F7D6A5C3}" type="datetimeFigureOut">
              <a:rPr lang="en-US" smtClean="0"/>
              <a:t>4/13/17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E3FCE8-77E4-B647-AAD6-F42FDDB39392}" type="slidenum">
              <a:rPr lang="en-US" smtClean="0"/>
              <a:t>‹#›</a:t>
            </a:fld>
            <a:endParaRPr lang="en-US"/>
          </a:p>
        </p:txBody>
      </p:sp>
    </p:spTree>
    <p:extLst>
      <p:ext uri="{BB962C8B-B14F-4D97-AF65-F5344CB8AC3E}">
        <p14:creationId xmlns:p14="http://schemas.microsoft.com/office/powerpoint/2010/main" val="2491438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tiff"/><Relationship Id="rId9" Type="http://schemas.openxmlformats.org/officeDocument/2006/relationships/image" Target="../media/image8.png"/><Relationship Id="rId10"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84195" y="3075385"/>
            <a:ext cx="600075" cy="600075"/>
          </a:xfrm>
          <a:prstGeom prst="rect">
            <a:avLst/>
          </a:prstGeom>
        </p:spPr>
      </p:pic>
      <p:pic>
        <p:nvPicPr>
          <p:cNvPr id="5" name="Picture 4"/>
          <p:cNvPicPr>
            <a:picLocks noChangeAspect="1"/>
          </p:cNvPicPr>
          <p:nvPr/>
        </p:nvPicPr>
        <p:blipFill>
          <a:blip r:embed="rId3"/>
          <a:stretch>
            <a:fillRect/>
          </a:stretch>
        </p:blipFill>
        <p:spPr>
          <a:xfrm>
            <a:off x="2147618" y="3108097"/>
            <a:ext cx="522716" cy="52271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6354" y="3134839"/>
            <a:ext cx="391025" cy="46923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7689" y="3124302"/>
            <a:ext cx="408586" cy="490304"/>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5581" y="2155498"/>
            <a:ext cx="255521" cy="25552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7909" y="2138893"/>
            <a:ext cx="408586" cy="490304"/>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9472" y="2256029"/>
            <a:ext cx="396124" cy="256031"/>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0766" y="3124302"/>
            <a:ext cx="408586" cy="490304"/>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22329" y="3241439"/>
            <a:ext cx="396124" cy="256031"/>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7911" y="4147722"/>
            <a:ext cx="408586" cy="490304"/>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39474" y="4264858"/>
            <a:ext cx="396124" cy="256031"/>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0969" y="3124302"/>
            <a:ext cx="408586" cy="490304"/>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78363" y="3241439"/>
            <a:ext cx="396124" cy="256031"/>
          </a:xfrm>
          <a:prstGeom prst="rect">
            <a:avLst/>
          </a:prstGeom>
        </p:spPr>
      </p:pic>
      <p:pic>
        <p:nvPicPr>
          <p:cNvPr id="17" name="Picture 16"/>
          <p:cNvPicPr>
            <a:picLocks noChangeAspect="1"/>
          </p:cNvPicPr>
          <p:nvPr/>
        </p:nvPicPr>
        <p:blipFill>
          <a:blip r:embed="rId3"/>
          <a:stretch>
            <a:fillRect/>
          </a:stretch>
        </p:blipFill>
        <p:spPr>
          <a:xfrm>
            <a:off x="8341504" y="3108097"/>
            <a:ext cx="522716" cy="522716"/>
          </a:xfrm>
          <a:prstGeom prst="rect">
            <a:avLst/>
          </a:prstGeom>
        </p:spPr>
      </p:pic>
      <p:sp>
        <p:nvSpPr>
          <p:cNvPr id="18" name="Right Arrow 17"/>
          <p:cNvSpPr/>
          <p:nvPr/>
        </p:nvSpPr>
        <p:spPr>
          <a:xfrm>
            <a:off x="1811506" y="3309446"/>
            <a:ext cx="290275" cy="120015"/>
          </a:xfrm>
          <a:prstGeom prst="rightArrow">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0" name="Right Arrow 19"/>
          <p:cNvSpPr/>
          <p:nvPr/>
        </p:nvSpPr>
        <p:spPr>
          <a:xfrm>
            <a:off x="2774484" y="3309446"/>
            <a:ext cx="290275" cy="120015"/>
          </a:xfrm>
          <a:prstGeom prst="rightArrow">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1" name="Right Arrow 20"/>
          <p:cNvSpPr/>
          <p:nvPr/>
        </p:nvSpPr>
        <p:spPr>
          <a:xfrm>
            <a:off x="3743176" y="3309446"/>
            <a:ext cx="290275" cy="120015"/>
          </a:xfrm>
          <a:prstGeom prst="rightArrow">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3" name="Right Arrow 22"/>
          <p:cNvSpPr/>
          <p:nvPr/>
        </p:nvSpPr>
        <p:spPr>
          <a:xfrm>
            <a:off x="4763304" y="3309446"/>
            <a:ext cx="290275" cy="120015"/>
          </a:xfrm>
          <a:prstGeom prst="rightArrow">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6" name="Right Arrow 25"/>
          <p:cNvSpPr/>
          <p:nvPr/>
        </p:nvSpPr>
        <p:spPr>
          <a:xfrm>
            <a:off x="5593760" y="2324036"/>
            <a:ext cx="290275" cy="120015"/>
          </a:xfrm>
          <a:prstGeom prst="rightArrow">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7" name="Right Arrow 26"/>
          <p:cNvSpPr/>
          <p:nvPr/>
        </p:nvSpPr>
        <p:spPr>
          <a:xfrm>
            <a:off x="5593760" y="3309446"/>
            <a:ext cx="290275" cy="120015"/>
          </a:xfrm>
          <a:prstGeom prst="rightArrow">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8" name="Right Arrow 27"/>
          <p:cNvSpPr/>
          <p:nvPr/>
        </p:nvSpPr>
        <p:spPr>
          <a:xfrm>
            <a:off x="5593760" y="4342473"/>
            <a:ext cx="290275" cy="120015"/>
          </a:xfrm>
          <a:prstGeom prst="rightArrow">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9" name="Right Arrow 28"/>
          <p:cNvSpPr/>
          <p:nvPr/>
        </p:nvSpPr>
        <p:spPr>
          <a:xfrm>
            <a:off x="6415479" y="3309446"/>
            <a:ext cx="290275" cy="120015"/>
          </a:xfrm>
          <a:prstGeom prst="rightArrow">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0" name="Right Arrow 29"/>
          <p:cNvSpPr/>
          <p:nvPr/>
        </p:nvSpPr>
        <p:spPr>
          <a:xfrm>
            <a:off x="7224287" y="3309446"/>
            <a:ext cx="290275" cy="120015"/>
          </a:xfrm>
          <a:prstGeom prst="rightArrow">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1" name="Right Arrow 30"/>
          <p:cNvSpPr/>
          <p:nvPr/>
        </p:nvSpPr>
        <p:spPr>
          <a:xfrm>
            <a:off x="8005392" y="3309446"/>
            <a:ext cx="290275" cy="120015"/>
          </a:xfrm>
          <a:prstGeom prst="rightArrow">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35" name="Elbow Connector 34"/>
          <p:cNvCxnSpPr>
            <a:stCxn id="17" idx="2"/>
            <a:endCxn id="4" idx="1"/>
          </p:cNvCxnSpPr>
          <p:nvPr/>
        </p:nvCxnSpPr>
        <p:spPr>
          <a:xfrm rot="5400000" flipH="1">
            <a:off x="4765834" y="-206215"/>
            <a:ext cx="255390" cy="7418667"/>
          </a:xfrm>
          <a:prstGeom prst="bentConnector4">
            <a:avLst>
              <a:gd name="adj1" fmla="val -810585"/>
              <a:gd name="adj2" fmla="val 103081"/>
            </a:avLst>
          </a:prstGeom>
          <a:ln w="666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90350" y="2580965"/>
            <a:ext cx="1084183" cy="507831"/>
          </a:xfrm>
          <a:prstGeom prst="rect">
            <a:avLst/>
          </a:prstGeom>
          <a:noFill/>
        </p:spPr>
        <p:txBody>
          <a:bodyPr wrap="square" rtlCol="0">
            <a:spAutoFit/>
          </a:bodyPr>
          <a:lstStyle/>
          <a:p>
            <a:pPr algn="ctr"/>
            <a:r>
              <a:rPr lang="en-US" sz="900" cap="small" dirty="0"/>
              <a:t>User Input:</a:t>
            </a:r>
          </a:p>
          <a:p>
            <a:pPr algn="ctr"/>
            <a:r>
              <a:rPr lang="en-US" sz="900" cap="small" dirty="0"/>
              <a:t>Image &amp; </a:t>
            </a:r>
          </a:p>
          <a:p>
            <a:pPr algn="ctr"/>
            <a:r>
              <a:rPr lang="en-US" sz="900" cap="small" dirty="0"/>
              <a:t>Commands</a:t>
            </a:r>
          </a:p>
        </p:txBody>
      </p:sp>
      <p:sp>
        <p:nvSpPr>
          <p:cNvPr id="42" name="TextBox 41"/>
          <p:cNvSpPr txBox="1"/>
          <p:nvPr/>
        </p:nvSpPr>
        <p:spPr>
          <a:xfrm>
            <a:off x="1835438" y="2719464"/>
            <a:ext cx="1084183" cy="369332"/>
          </a:xfrm>
          <a:prstGeom prst="rect">
            <a:avLst/>
          </a:prstGeom>
          <a:noFill/>
        </p:spPr>
        <p:txBody>
          <a:bodyPr wrap="square" rtlCol="0">
            <a:spAutoFit/>
          </a:bodyPr>
          <a:lstStyle/>
          <a:p>
            <a:pPr algn="ctr"/>
            <a:r>
              <a:rPr lang="en-US" sz="900" cap="small" dirty="0" err="1"/>
              <a:t>Twilio</a:t>
            </a:r>
            <a:endParaRPr lang="en-US" sz="900" cap="small" dirty="0"/>
          </a:p>
          <a:p>
            <a:pPr algn="ctr"/>
            <a:r>
              <a:rPr lang="en-US" sz="900" cap="small" dirty="0"/>
              <a:t>Message Service</a:t>
            </a:r>
          </a:p>
        </p:txBody>
      </p:sp>
      <p:sp>
        <p:nvSpPr>
          <p:cNvPr id="43" name="TextBox 42"/>
          <p:cNvSpPr txBox="1"/>
          <p:nvPr/>
        </p:nvSpPr>
        <p:spPr>
          <a:xfrm>
            <a:off x="2810730" y="2719464"/>
            <a:ext cx="1084183" cy="230832"/>
          </a:xfrm>
          <a:prstGeom prst="rect">
            <a:avLst/>
          </a:prstGeom>
          <a:noFill/>
        </p:spPr>
        <p:txBody>
          <a:bodyPr wrap="square" rtlCol="0">
            <a:spAutoFit/>
          </a:bodyPr>
          <a:lstStyle/>
          <a:p>
            <a:pPr algn="ctr"/>
            <a:r>
              <a:rPr lang="en-US" sz="900" cap="small" dirty="0"/>
              <a:t>API Gateway</a:t>
            </a:r>
          </a:p>
        </p:txBody>
      </p:sp>
      <p:sp>
        <p:nvSpPr>
          <p:cNvPr id="44" name="TextBox 43"/>
          <p:cNvSpPr txBox="1"/>
          <p:nvPr/>
        </p:nvSpPr>
        <p:spPr>
          <a:xfrm>
            <a:off x="3866526" y="2735758"/>
            <a:ext cx="1084183" cy="369332"/>
          </a:xfrm>
          <a:prstGeom prst="rect">
            <a:avLst/>
          </a:prstGeom>
          <a:noFill/>
        </p:spPr>
        <p:txBody>
          <a:bodyPr wrap="square" rtlCol="0">
            <a:spAutoFit/>
          </a:bodyPr>
          <a:lstStyle/>
          <a:p>
            <a:pPr algn="ctr"/>
            <a:r>
              <a:rPr lang="en-US" sz="900" cap="small" dirty="0"/>
              <a:t>Request Processor</a:t>
            </a:r>
          </a:p>
          <a:p>
            <a:pPr algn="ctr"/>
            <a:r>
              <a:rPr lang="en-US" sz="900" cap="small" dirty="0"/>
              <a:t>Lambda</a:t>
            </a:r>
          </a:p>
        </p:txBody>
      </p:sp>
      <p:sp>
        <p:nvSpPr>
          <p:cNvPr id="47" name="Right Arrow 46"/>
          <p:cNvSpPr/>
          <p:nvPr/>
        </p:nvSpPr>
        <p:spPr>
          <a:xfrm rot="3158470">
            <a:off x="6191040" y="2846982"/>
            <a:ext cx="671695" cy="137225"/>
          </a:xfrm>
          <a:prstGeom prst="rightArrow">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8" name="TextBox 47"/>
          <p:cNvSpPr txBox="1"/>
          <p:nvPr/>
        </p:nvSpPr>
        <p:spPr>
          <a:xfrm>
            <a:off x="4770678" y="1843109"/>
            <a:ext cx="1084183" cy="369332"/>
          </a:xfrm>
          <a:prstGeom prst="rect">
            <a:avLst/>
          </a:prstGeom>
          <a:noFill/>
        </p:spPr>
        <p:txBody>
          <a:bodyPr wrap="square" rtlCol="0">
            <a:spAutoFit/>
          </a:bodyPr>
          <a:lstStyle/>
          <a:p>
            <a:pPr algn="ctr"/>
            <a:r>
              <a:rPr lang="en-US" sz="900" cap="small" dirty="0"/>
              <a:t>Create Collection</a:t>
            </a:r>
          </a:p>
          <a:p>
            <a:pPr algn="ctr"/>
            <a:r>
              <a:rPr lang="en-US" sz="900" cap="small" dirty="0"/>
              <a:t>Topic</a:t>
            </a:r>
          </a:p>
        </p:txBody>
      </p:sp>
      <p:sp>
        <p:nvSpPr>
          <p:cNvPr id="49" name="TextBox 48"/>
          <p:cNvSpPr txBox="1"/>
          <p:nvPr/>
        </p:nvSpPr>
        <p:spPr>
          <a:xfrm>
            <a:off x="4995748" y="2890187"/>
            <a:ext cx="669602" cy="369332"/>
          </a:xfrm>
          <a:prstGeom prst="rect">
            <a:avLst/>
          </a:prstGeom>
          <a:noFill/>
        </p:spPr>
        <p:txBody>
          <a:bodyPr wrap="square" rtlCol="0">
            <a:spAutoFit/>
          </a:bodyPr>
          <a:lstStyle/>
          <a:p>
            <a:pPr algn="ctr"/>
            <a:r>
              <a:rPr lang="en-US" sz="900" cap="small" dirty="0"/>
              <a:t>Add Face</a:t>
            </a:r>
          </a:p>
          <a:p>
            <a:pPr algn="ctr"/>
            <a:r>
              <a:rPr lang="en-US" sz="900" cap="small" dirty="0"/>
              <a:t>Topic</a:t>
            </a:r>
          </a:p>
        </p:txBody>
      </p:sp>
      <p:sp>
        <p:nvSpPr>
          <p:cNvPr id="50" name="TextBox 49"/>
          <p:cNvSpPr txBox="1"/>
          <p:nvPr/>
        </p:nvSpPr>
        <p:spPr>
          <a:xfrm>
            <a:off x="4795444" y="3915351"/>
            <a:ext cx="1084183" cy="369332"/>
          </a:xfrm>
          <a:prstGeom prst="rect">
            <a:avLst/>
          </a:prstGeom>
          <a:noFill/>
        </p:spPr>
        <p:txBody>
          <a:bodyPr wrap="square" rtlCol="0">
            <a:spAutoFit/>
          </a:bodyPr>
          <a:lstStyle/>
          <a:p>
            <a:pPr algn="ctr"/>
            <a:r>
              <a:rPr lang="en-US" sz="900" cap="small" dirty="0"/>
              <a:t>Match Face</a:t>
            </a:r>
          </a:p>
          <a:p>
            <a:pPr algn="ctr"/>
            <a:r>
              <a:rPr lang="en-US" sz="900" cap="small" dirty="0"/>
              <a:t>Topic</a:t>
            </a:r>
          </a:p>
        </p:txBody>
      </p:sp>
      <p:pic>
        <p:nvPicPr>
          <p:cNvPr id="53" name="Picture 52"/>
          <p:cNvPicPr>
            <a:picLocks noChangeAspect="1"/>
          </p:cNvPicPr>
          <p:nvPr/>
        </p:nvPicPr>
        <p:blipFill>
          <a:blip r:embed="rId8"/>
          <a:stretch>
            <a:fillRect/>
          </a:stretch>
        </p:blipFill>
        <p:spPr>
          <a:xfrm>
            <a:off x="5831468" y="5179516"/>
            <a:ext cx="586011" cy="282123"/>
          </a:xfrm>
          <a:prstGeom prst="rect">
            <a:avLst/>
          </a:prstGeom>
        </p:spPr>
      </p:pic>
      <p:cxnSp>
        <p:nvCxnSpPr>
          <p:cNvPr id="56" name="Elbow Connector 55"/>
          <p:cNvCxnSpPr>
            <a:stCxn id="7" idx="2"/>
            <a:endCxn id="5" idx="2"/>
          </p:cNvCxnSpPr>
          <p:nvPr/>
        </p:nvCxnSpPr>
        <p:spPr>
          <a:xfrm rot="5400000">
            <a:off x="3382377" y="2641206"/>
            <a:ext cx="16207" cy="1963006"/>
          </a:xfrm>
          <a:prstGeom prst="bentConnector3">
            <a:avLst>
              <a:gd name="adj1" fmla="val 3314173"/>
            </a:avLst>
          </a:prstGeom>
          <a:ln w="666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ight Arrow 62"/>
          <p:cNvSpPr/>
          <p:nvPr/>
        </p:nvSpPr>
        <p:spPr>
          <a:xfrm rot="5400000">
            <a:off x="5972379" y="4817535"/>
            <a:ext cx="290275" cy="120015"/>
          </a:xfrm>
          <a:prstGeom prst="rightArrow">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5" name="TextBox 64"/>
          <p:cNvSpPr txBox="1"/>
          <p:nvPr/>
        </p:nvSpPr>
        <p:spPr>
          <a:xfrm>
            <a:off x="5650673" y="1798222"/>
            <a:ext cx="1084183" cy="369332"/>
          </a:xfrm>
          <a:prstGeom prst="rect">
            <a:avLst/>
          </a:prstGeom>
          <a:noFill/>
        </p:spPr>
        <p:txBody>
          <a:bodyPr wrap="square" rtlCol="0">
            <a:spAutoFit/>
          </a:bodyPr>
          <a:lstStyle/>
          <a:p>
            <a:pPr algn="ctr"/>
            <a:r>
              <a:rPr lang="en-US" sz="900" cap="small" dirty="0"/>
              <a:t>Create Collection</a:t>
            </a:r>
          </a:p>
          <a:p>
            <a:pPr algn="ctr"/>
            <a:r>
              <a:rPr lang="en-US" sz="900" cap="small" dirty="0"/>
              <a:t>Processor</a:t>
            </a:r>
          </a:p>
        </p:txBody>
      </p:sp>
      <p:pic>
        <p:nvPicPr>
          <p:cNvPr id="66" name="Picture 6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00411" y="1682223"/>
            <a:ext cx="399926" cy="482264"/>
          </a:xfrm>
          <a:prstGeom prst="rect">
            <a:avLst/>
          </a:prstGeom>
        </p:spPr>
      </p:pic>
      <p:sp>
        <p:nvSpPr>
          <p:cNvPr id="67" name="Right Arrow 66"/>
          <p:cNvSpPr/>
          <p:nvPr/>
        </p:nvSpPr>
        <p:spPr>
          <a:xfrm rot="19328446">
            <a:off x="6358140" y="2070431"/>
            <a:ext cx="290275" cy="120015"/>
          </a:xfrm>
          <a:prstGeom prst="rightArrow">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pic>
        <p:nvPicPr>
          <p:cNvPr id="68" name="Picture 6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00411" y="4590422"/>
            <a:ext cx="399926" cy="482264"/>
          </a:xfrm>
          <a:prstGeom prst="rect">
            <a:avLst/>
          </a:prstGeom>
        </p:spPr>
      </p:pic>
      <p:sp>
        <p:nvSpPr>
          <p:cNvPr id="69" name="Right Arrow 68"/>
          <p:cNvSpPr/>
          <p:nvPr/>
        </p:nvSpPr>
        <p:spPr>
          <a:xfrm rot="1743508">
            <a:off x="6422436" y="4481460"/>
            <a:ext cx="290275" cy="120015"/>
          </a:xfrm>
          <a:prstGeom prst="rightArrow">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2" name="Right Arrow 71"/>
          <p:cNvSpPr/>
          <p:nvPr/>
        </p:nvSpPr>
        <p:spPr>
          <a:xfrm rot="18862511">
            <a:off x="6204181" y="3784747"/>
            <a:ext cx="671695" cy="137225"/>
          </a:xfrm>
          <a:prstGeom prst="rightArrow">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3" name="Right Arrow 72"/>
          <p:cNvSpPr/>
          <p:nvPr/>
        </p:nvSpPr>
        <p:spPr>
          <a:xfrm rot="18504965">
            <a:off x="6058570" y="2613952"/>
            <a:ext cx="926503" cy="117176"/>
          </a:xfrm>
          <a:prstGeom prst="rightArrow">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4" name="TextBox 73"/>
          <p:cNvSpPr txBox="1"/>
          <p:nvPr/>
        </p:nvSpPr>
        <p:spPr>
          <a:xfrm>
            <a:off x="6411558" y="1420317"/>
            <a:ext cx="1084183" cy="230832"/>
          </a:xfrm>
          <a:prstGeom prst="rect">
            <a:avLst/>
          </a:prstGeom>
          <a:noFill/>
        </p:spPr>
        <p:txBody>
          <a:bodyPr wrap="square" rtlCol="0">
            <a:spAutoFit/>
          </a:bodyPr>
          <a:lstStyle/>
          <a:p>
            <a:pPr algn="ctr"/>
            <a:r>
              <a:rPr lang="en-US" sz="900" cap="small" dirty="0"/>
              <a:t>AWS </a:t>
            </a:r>
            <a:r>
              <a:rPr lang="en-US" sz="900" cap="small" dirty="0" err="1"/>
              <a:t>Rekognition</a:t>
            </a:r>
            <a:endParaRPr lang="en-US" sz="900" cap="small" dirty="0"/>
          </a:p>
        </p:txBody>
      </p:sp>
      <p:sp>
        <p:nvSpPr>
          <p:cNvPr id="75" name="TextBox 74"/>
          <p:cNvSpPr txBox="1"/>
          <p:nvPr/>
        </p:nvSpPr>
        <p:spPr>
          <a:xfrm>
            <a:off x="6590152" y="4374258"/>
            <a:ext cx="1084183" cy="230832"/>
          </a:xfrm>
          <a:prstGeom prst="rect">
            <a:avLst/>
          </a:prstGeom>
          <a:noFill/>
        </p:spPr>
        <p:txBody>
          <a:bodyPr wrap="square" rtlCol="0">
            <a:spAutoFit/>
          </a:bodyPr>
          <a:lstStyle/>
          <a:p>
            <a:pPr algn="ctr"/>
            <a:r>
              <a:rPr lang="en-US" sz="900" cap="small" dirty="0"/>
              <a:t>AWS </a:t>
            </a:r>
            <a:r>
              <a:rPr lang="en-US" sz="900" cap="small" dirty="0" err="1"/>
              <a:t>Rekognition</a:t>
            </a:r>
            <a:endParaRPr lang="en-US" sz="900" cap="small" dirty="0"/>
          </a:p>
        </p:txBody>
      </p:sp>
      <p:sp>
        <p:nvSpPr>
          <p:cNvPr id="76" name="TextBox 75"/>
          <p:cNvSpPr txBox="1"/>
          <p:nvPr/>
        </p:nvSpPr>
        <p:spPr>
          <a:xfrm>
            <a:off x="5592571" y="5421440"/>
            <a:ext cx="1084183" cy="230832"/>
          </a:xfrm>
          <a:prstGeom prst="rect">
            <a:avLst/>
          </a:prstGeom>
          <a:noFill/>
        </p:spPr>
        <p:txBody>
          <a:bodyPr wrap="square" rtlCol="0">
            <a:spAutoFit/>
          </a:bodyPr>
          <a:lstStyle/>
          <a:p>
            <a:pPr algn="ctr"/>
            <a:r>
              <a:rPr lang="en-US" sz="900" cap="small" dirty="0"/>
              <a:t>IMDB API</a:t>
            </a:r>
          </a:p>
        </p:txBody>
      </p:sp>
      <p:sp>
        <p:nvSpPr>
          <p:cNvPr id="77" name="TextBox 76"/>
          <p:cNvSpPr txBox="1"/>
          <p:nvPr/>
        </p:nvSpPr>
        <p:spPr>
          <a:xfrm>
            <a:off x="6403069" y="2844210"/>
            <a:ext cx="1084183" cy="369332"/>
          </a:xfrm>
          <a:prstGeom prst="rect">
            <a:avLst/>
          </a:prstGeom>
          <a:noFill/>
        </p:spPr>
        <p:txBody>
          <a:bodyPr wrap="square" rtlCol="0">
            <a:spAutoFit/>
          </a:bodyPr>
          <a:lstStyle/>
          <a:p>
            <a:pPr algn="ctr"/>
            <a:r>
              <a:rPr lang="en-US" sz="900" cap="small" dirty="0"/>
              <a:t>Process Response</a:t>
            </a:r>
          </a:p>
          <a:p>
            <a:pPr algn="ctr"/>
            <a:r>
              <a:rPr lang="en-US" sz="900" cap="small" dirty="0"/>
              <a:t>Topic</a:t>
            </a:r>
          </a:p>
        </p:txBody>
      </p:sp>
      <p:sp>
        <p:nvSpPr>
          <p:cNvPr id="78" name="TextBox 77"/>
          <p:cNvSpPr txBox="1"/>
          <p:nvPr/>
        </p:nvSpPr>
        <p:spPr>
          <a:xfrm>
            <a:off x="7224603" y="2851352"/>
            <a:ext cx="1084183" cy="507831"/>
          </a:xfrm>
          <a:prstGeom prst="rect">
            <a:avLst/>
          </a:prstGeom>
          <a:noFill/>
        </p:spPr>
        <p:txBody>
          <a:bodyPr wrap="square" rtlCol="0">
            <a:spAutoFit/>
          </a:bodyPr>
          <a:lstStyle/>
          <a:p>
            <a:pPr algn="ctr"/>
            <a:r>
              <a:rPr lang="en-US" sz="900" cap="small" dirty="0"/>
              <a:t>Response </a:t>
            </a:r>
          </a:p>
          <a:p>
            <a:pPr algn="ctr"/>
            <a:r>
              <a:rPr lang="en-US" sz="900" cap="small" dirty="0"/>
              <a:t>Processor</a:t>
            </a:r>
          </a:p>
          <a:p>
            <a:pPr algn="ctr"/>
            <a:endParaRPr lang="en-US" sz="900" cap="small" dirty="0"/>
          </a:p>
        </p:txBody>
      </p:sp>
      <p:sp>
        <p:nvSpPr>
          <p:cNvPr id="79" name="TextBox 78"/>
          <p:cNvSpPr txBox="1"/>
          <p:nvPr/>
        </p:nvSpPr>
        <p:spPr>
          <a:xfrm>
            <a:off x="8060769" y="2705817"/>
            <a:ext cx="1084183" cy="369332"/>
          </a:xfrm>
          <a:prstGeom prst="rect">
            <a:avLst/>
          </a:prstGeom>
          <a:noFill/>
        </p:spPr>
        <p:txBody>
          <a:bodyPr wrap="square" rtlCol="0">
            <a:spAutoFit/>
          </a:bodyPr>
          <a:lstStyle/>
          <a:p>
            <a:pPr algn="ctr"/>
            <a:r>
              <a:rPr lang="en-US" sz="900" cap="small" dirty="0" err="1"/>
              <a:t>Twilio</a:t>
            </a:r>
            <a:endParaRPr lang="en-US" sz="900" cap="small" dirty="0"/>
          </a:p>
          <a:p>
            <a:pPr algn="ctr"/>
            <a:r>
              <a:rPr lang="en-US" sz="900" cap="small" dirty="0"/>
              <a:t>Message Service</a:t>
            </a:r>
          </a:p>
        </p:txBody>
      </p:sp>
      <p:sp>
        <p:nvSpPr>
          <p:cNvPr id="80" name="TextBox 79"/>
          <p:cNvSpPr txBox="1"/>
          <p:nvPr/>
        </p:nvSpPr>
        <p:spPr>
          <a:xfrm>
            <a:off x="5593490" y="2834459"/>
            <a:ext cx="1084183" cy="369332"/>
          </a:xfrm>
          <a:prstGeom prst="rect">
            <a:avLst/>
          </a:prstGeom>
          <a:noFill/>
        </p:spPr>
        <p:txBody>
          <a:bodyPr wrap="square" rtlCol="0">
            <a:spAutoFit/>
          </a:bodyPr>
          <a:lstStyle/>
          <a:p>
            <a:pPr algn="ctr"/>
            <a:r>
              <a:rPr lang="en-US" sz="900" cap="small" dirty="0"/>
              <a:t>Add Face</a:t>
            </a:r>
          </a:p>
          <a:p>
            <a:pPr algn="ctr"/>
            <a:r>
              <a:rPr lang="en-US" sz="900" cap="small" dirty="0"/>
              <a:t>Processor</a:t>
            </a:r>
          </a:p>
        </p:txBody>
      </p:sp>
      <p:sp>
        <p:nvSpPr>
          <p:cNvPr id="81" name="TextBox 80"/>
          <p:cNvSpPr txBox="1"/>
          <p:nvPr/>
        </p:nvSpPr>
        <p:spPr>
          <a:xfrm>
            <a:off x="5593868" y="3828315"/>
            <a:ext cx="1084183" cy="369332"/>
          </a:xfrm>
          <a:prstGeom prst="rect">
            <a:avLst/>
          </a:prstGeom>
          <a:noFill/>
        </p:spPr>
        <p:txBody>
          <a:bodyPr wrap="square" rtlCol="0">
            <a:spAutoFit/>
          </a:bodyPr>
          <a:lstStyle/>
          <a:p>
            <a:pPr algn="ctr"/>
            <a:r>
              <a:rPr lang="en-US" sz="900" cap="small" dirty="0"/>
              <a:t>Match Face</a:t>
            </a:r>
          </a:p>
          <a:p>
            <a:pPr algn="ctr"/>
            <a:r>
              <a:rPr lang="en-US" sz="900" cap="small" dirty="0"/>
              <a:t>Processor</a:t>
            </a:r>
          </a:p>
        </p:txBody>
      </p:sp>
      <p:sp>
        <p:nvSpPr>
          <p:cNvPr id="82" name="Rounded Rectangle 81"/>
          <p:cNvSpPr/>
          <p:nvPr/>
        </p:nvSpPr>
        <p:spPr>
          <a:xfrm>
            <a:off x="3146869" y="1408765"/>
            <a:ext cx="4933277" cy="3663921"/>
          </a:xfrm>
          <a:prstGeom prst="roundRect">
            <a:avLst>
              <a:gd name="adj" fmla="val 9818"/>
            </a:avLst>
          </a:prstGeom>
          <a:no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chemeClr val="tx1"/>
              </a:solidFill>
              <a:latin typeface="Arial"/>
              <a:cs typeface="Arial"/>
            </a:endParaRPr>
          </a:p>
        </p:txBody>
      </p:sp>
      <p:pic>
        <p:nvPicPr>
          <p:cNvPr id="83" name="Picture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23524" y="1228726"/>
            <a:ext cx="452628" cy="295466"/>
          </a:xfrm>
          <a:prstGeom prst="rect">
            <a:avLst/>
          </a:prstGeom>
        </p:spPr>
      </p:pic>
      <p:sp>
        <p:nvSpPr>
          <p:cNvPr id="91" name="Right Arrow 90"/>
          <p:cNvSpPr/>
          <p:nvPr/>
        </p:nvSpPr>
        <p:spPr>
          <a:xfrm rot="18504965">
            <a:off x="4526657" y="2786028"/>
            <a:ext cx="657110" cy="135934"/>
          </a:xfrm>
          <a:prstGeom prst="rightArrow">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2" name="Right Arrow 91"/>
          <p:cNvSpPr/>
          <p:nvPr/>
        </p:nvSpPr>
        <p:spPr>
          <a:xfrm rot="2342165">
            <a:off x="4491476" y="3877694"/>
            <a:ext cx="657110" cy="135934"/>
          </a:xfrm>
          <a:prstGeom prst="rightArrow">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1" name="Oval 100"/>
          <p:cNvSpPr/>
          <p:nvPr/>
        </p:nvSpPr>
        <p:spPr bwMode="gray">
          <a:xfrm>
            <a:off x="1856971" y="3081658"/>
            <a:ext cx="183101" cy="187475"/>
          </a:xfrm>
          <a:prstGeom prst="ellipse">
            <a:avLst/>
          </a:prstGeom>
          <a:solidFill>
            <a:schemeClr val="bg1"/>
          </a:solidFill>
          <a:ln w="19050" algn="ctr">
            <a:solidFill>
              <a:srgbClr val="0070C0"/>
            </a:solidFill>
            <a:miter lim="800000"/>
            <a:headEnd/>
            <a:tailEnd/>
          </a:ln>
        </p:spPr>
        <p:txBody>
          <a:bodyPr wrap="square" lIns="66675" tIns="66675" rIns="66675" bIns="66675" rtlCol="0" anchor="ctr"/>
          <a:lstStyle/>
          <a:p>
            <a:pPr algn="ctr">
              <a:lnSpc>
                <a:spcPct val="106000"/>
              </a:lnSpc>
            </a:pPr>
            <a:r>
              <a:rPr lang="en-US" sz="788" dirty="0">
                <a:solidFill>
                  <a:srgbClr val="0070C0"/>
                </a:solidFill>
                <a:latin typeface="Arial"/>
              </a:rPr>
              <a:t>1</a:t>
            </a:r>
          </a:p>
        </p:txBody>
      </p:sp>
      <p:sp>
        <p:nvSpPr>
          <p:cNvPr id="102" name="Oval 101"/>
          <p:cNvSpPr/>
          <p:nvPr/>
        </p:nvSpPr>
        <p:spPr bwMode="gray">
          <a:xfrm>
            <a:off x="2839078" y="3081658"/>
            <a:ext cx="183101" cy="187475"/>
          </a:xfrm>
          <a:prstGeom prst="ellipse">
            <a:avLst/>
          </a:prstGeom>
          <a:solidFill>
            <a:schemeClr val="bg1"/>
          </a:solidFill>
          <a:ln w="19050" algn="ctr">
            <a:solidFill>
              <a:srgbClr val="0070C0"/>
            </a:solidFill>
            <a:miter lim="800000"/>
            <a:headEnd/>
            <a:tailEnd/>
          </a:ln>
        </p:spPr>
        <p:txBody>
          <a:bodyPr wrap="square" lIns="66675" tIns="66675" rIns="66675" bIns="66675" rtlCol="0" anchor="ctr"/>
          <a:lstStyle/>
          <a:p>
            <a:pPr algn="ctr">
              <a:lnSpc>
                <a:spcPct val="106000"/>
              </a:lnSpc>
            </a:pPr>
            <a:r>
              <a:rPr lang="en-US" sz="788" dirty="0">
                <a:solidFill>
                  <a:srgbClr val="0070C0"/>
                </a:solidFill>
                <a:latin typeface="Arial"/>
              </a:rPr>
              <a:t>2</a:t>
            </a:r>
          </a:p>
        </p:txBody>
      </p:sp>
      <p:sp>
        <p:nvSpPr>
          <p:cNvPr id="103" name="Oval 102"/>
          <p:cNvSpPr/>
          <p:nvPr/>
        </p:nvSpPr>
        <p:spPr bwMode="gray">
          <a:xfrm>
            <a:off x="3783100" y="3081658"/>
            <a:ext cx="183101" cy="187475"/>
          </a:xfrm>
          <a:prstGeom prst="ellipse">
            <a:avLst/>
          </a:prstGeom>
          <a:solidFill>
            <a:schemeClr val="bg1"/>
          </a:solidFill>
          <a:ln w="19050" algn="ctr">
            <a:solidFill>
              <a:srgbClr val="0070C0"/>
            </a:solidFill>
            <a:miter lim="800000"/>
            <a:headEnd/>
            <a:tailEnd/>
          </a:ln>
        </p:spPr>
        <p:txBody>
          <a:bodyPr wrap="square" lIns="66675" tIns="66675" rIns="66675" bIns="66675" rtlCol="0" anchor="ctr"/>
          <a:lstStyle/>
          <a:p>
            <a:pPr algn="ctr">
              <a:lnSpc>
                <a:spcPct val="106000"/>
              </a:lnSpc>
            </a:pPr>
            <a:r>
              <a:rPr lang="en-US" sz="788" dirty="0">
                <a:solidFill>
                  <a:srgbClr val="0070C0"/>
                </a:solidFill>
                <a:latin typeface="Arial"/>
              </a:rPr>
              <a:t>3</a:t>
            </a:r>
          </a:p>
        </p:txBody>
      </p:sp>
      <p:sp>
        <p:nvSpPr>
          <p:cNvPr id="105" name="Oval 104"/>
          <p:cNvSpPr/>
          <p:nvPr/>
        </p:nvSpPr>
        <p:spPr bwMode="gray">
          <a:xfrm>
            <a:off x="4811086" y="3081658"/>
            <a:ext cx="183101" cy="187475"/>
          </a:xfrm>
          <a:prstGeom prst="ellipse">
            <a:avLst/>
          </a:prstGeom>
          <a:solidFill>
            <a:schemeClr val="bg1"/>
          </a:solidFill>
          <a:ln w="19050" algn="ctr">
            <a:solidFill>
              <a:srgbClr val="0070C0"/>
            </a:solidFill>
            <a:miter lim="800000"/>
            <a:headEnd/>
            <a:tailEnd/>
          </a:ln>
        </p:spPr>
        <p:txBody>
          <a:bodyPr wrap="square" lIns="66675" tIns="66675" rIns="66675" bIns="66675" rtlCol="0" anchor="ctr"/>
          <a:lstStyle/>
          <a:p>
            <a:pPr algn="ctr">
              <a:lnSpc>
                <a:spcPct val="106000"/>
              </a:lnSpc>
            </a:pPr>
            <a:r>
              <a:rPr lang="en-US" sz="788" dirty="0">
                <a:solidFill>
                  <a:srgbClr val="0070C0"/>
                </a:solidFill>
                <a:latin typeface="Arial"/>
              </a:rPr>
              <a:t>4</a:t>
            </a:r>
          </a:p>
        </p:txBody>
      </p:sp>
      <p:sp>
        <p:nvSpPr>
          <p:cNvPr id="106" name="Oval 105"/>
          <p:cNvSpPr/>
          <p:nvPr/>
        </p:nvSpPr>
        <p:spPr bwMode="gray">
          <a:xfrm>
            <a:off x="5625483" y="3081658"/>
            <a:ext cx="183101" cy="187475"/>
          </a:xfrm>
          <a:prstGeom prst="ellipse">
            <a:avLst/>
          </a:prstGeom>
          <a:solidFill>
            <a:schemeClr val="bg1"/>
          </a:solidFill>
          <a:ln w="19050" algn="ctr">
            <a:solidFill>
              <a:srgbClr val="0070C0"/>
            </a:solidFill>
            <a:miter lim="800000"/>
            <a:headEnd/>
            <a:tailEnd/>
          </a:ln>
        </p:spPr>
        <p:txBody>
          <a:bodyPr wrap="square" lIns="66675" tIns="66675" rIns="66675" bIns="66675" rtlCol="0" anchor="ctr"/>
          <a:lstStyle/>
          <a:p>
            <a:pPr algn="ctr">
              <a:lnSpc>
                <a:spcPct val="106000"/>
              </a:lnSpc>
            </a:pPr>
            <a:r>
              <a:rPr lang="en-US" sz="788" dirty="0" smtClean="0">
                <a:solidFill>
                  <a:srgbClr val="0070C0"/>
                </a:solidFill>
                <a:latin typeface="Arial"/>
              </a:rPr>
              <a:t>6</a:t>
            </a:r>
            <a:endParaRPr lang="en-US" sz="788" dirty="0">
              <a:solidFill>
                <a:srgbClr val="0070C0"/>
              </a:solidFill>
              <a:latin typeface="Arial"/>
            </a:endParaRPr>
          </a:p>
        </p:txBody>
      </p:sp>
      <p:sp>
        <p:nvSpPr>
          <p:cNvPr id="108" name="Oval 107"/>
          <p:cNvSpPr/>
          <p:nvPr/>
        </p:nvSpPr>
        <p:spPr bwMode="gray">
          <a:xfrm>
            <a:off x="5625483" y="4124982"/>
            <a:ext cx="183101" cy="187475"/>
          </a:xfrm>
          <a:prstGeom prst="ellipse">
            <a:avLst/>
          </a:prstGeom>
          <a:solidFill>
            <a:schemeClr val="bg1"/>
          </a:solidFill>
          <a:ln w="19050" algn="ctr">
            <a:solidFill>
              <a:srgbClr val="0070C0"/>
            </a:solidFill>
            <a:miter lim="800000"/>
            <a:headEnd/>
            <a:tailEnd/>
          </a:ln>
        </p:spPr>
        <p:txBody>
          <a:bodyPr wrap="square" lIns="66675" tIns="66675" rIns="66675" bIns="66675" rtlCol="0" anchor="ctr"/>
          <a:lstStyle/>
          <a:p>
            <a:pPr algn="ctr">
              <a:lnSpc>
                <a:spcPct val="106000"/>
              </a:lnSpc>
            </a:pPr>
            <a:r>
              <a:rPr lang="en-US" sz="788" dirty="0" smtClean="0">
                <a:solidFill>
                  <a:srgbClr val="0070C0"/>
                </a:solidFill>
                <a:latin typeface="Arial"/>
              </a:rPr>
              <a:t>7</a:t>
            </a:r>
            <a:endParaRPr lang="en-US" sz="788" dirty="0">
              <a:solidFill>
                <a:srgbClr val="0070C0"/>
              </a:solidFill>
              <a:latin typeface="Arial"/>
            </a:endParaRPr>
          </a:p>
        </p:txBody>
      </p:sp>
      <p:sp>
        <p:nvSpPr>
          <p:cNvPr id="109" name="Oval 108"/>
          <p:cNvSpPr/>
          <p:nvPr/>
        </p:nvSpPr>
        <p:spPr bwMode="gray">
          <a:xfrm>
            <a:off x="5625483" y="2128295"/>
            <a:ext cx="183101" cy="187475"/>
          </a:xfrm>
          <a:prstGeom prst="ellipse">
            <a:avLst/>
          </a:prstGeom>
          <a:solidFill>
            <a:schemeClr val="bg1"/>
          </a:solidFill>
          <a:ln w="19050" algn="ctr">
            <a:solidFill>
              <a:srgbClr val="0070C0"/>
            </a:solidFill>
            <a:miter lim="800000"/>
            <a:headEnd/>
            <a:tailEnd/>
          </a:ln>
        </p:spPr>
        <p:txBody>
          <a:bodyPr wrap="square" lIns="66675" tIns="66675" rIns="66675" bIns="66675" rtlCol="0" anchor="ctr"/>
          <a:lstStyle/>
          <a:p>
            <a:pPr algn="ctr">
              <a:lnSpc>
                <a:spcPct val="106000"/>
              </a:lnSpc>
            </a:pPr>
            <a:r>
              <a:rPr lang="en-US" sz="788" dirty="0">
                <a:solidFill>
                  <a:srgbClr val="0070C0"/>
                </a:solidFill>
                <a:latin typeface="Arial"/>
              </a:rPr>
              <a:t>5</a:t>
            </a:r>
          </a:p>
        </p:txBody>
      </p:sp>
      <p:sp>
        <p:nvSpPr>
          <p:cNvPr id="110" name="Oval 109"/>
          <p:cNvSpPr/>
          <p:nvPr/>
        </p:nvSpPr>
        <p:spPr bwMode="gray">
          <a:xfrm>
            <a:off x="6520243" y="4735772"/>
            <a:ext cx="183101" cy="187475"/>
          </a:xfrm>
          <a:prstGeom prst="ellipse">
            <a:avLst/>
          </a:prstGeom>
          <a:solidFill>
            <a:schemeClr val="bg1"/>
          </a:solidFill>
          <a:ln w="19050" algn="ctr">
            <a:solidFill>
              <a:srgbClr val="0070C0"/>
            </a:solidFill>
            <a:miter lim="800000"/>
            <a:headEnd/>
            <a:tailEnd/>
          </a:ln>
        </p:spPr>
        <p:txBody>
          <a:bodyPr wrap="square" lIns="66675" tIns="66675" rIns="66675" bIns="66675" rtlCol="0" anchor="ctr"/>
          <a:lstStyle/>
          <a:p>
            <a:pPr algn="ctr">
              <a:lnSpc>
                <a:spcPct val="106000"/>
              </a:lnSpc>
            </a:pPr>
            <a:r>
              <a:rPr lang="en-US" sz="788" dirty="0" smtClean="0">
                <a:solidFill>
                  <a:srgbClr val="0070C0"/>
                </a:solidFill>
                <a:latin typeface="Arial"/>
              </a:rPr>
              <a:t>7</a:t>
            </a:r>
            <a:endParaRPr lang="en-US" sz="788" dirty="0">
              <a:solidFill>
                <a:srgbClr val="0070C0"/>
              </a:solidFill>
              <a:latin typeface="Arial"/>
            </a:endParaRPr>
          </a:p>
        </p:txBody>
      </p:sp>
      <p:sp>
        <p:nvSpPr>
          <p:cNvPr id="111" name="Oval 110"/>
          <p:cNvSpPr/>
          <p:nvPr/>
        </p:nvSpPr>
        <p:spPr bwMode="gray">
          <a:xfrm>
            <a:off x="6520243" y="2139009"/>
            <a:ext cx="183101" cy="187475"/>
          </a:xfrm>
          <a:prstGeom prst="ellipse">
            <a:avLst/>
          </a:prstGeom>
          <a:solidFill>
            <a:schemeClr val="bg1"/>
          </a:solidFill>
          <a:ln w="19050" algn="ctr">
            <a:solidFill>
              <a:srgbClr val="0070C0"/>
            </a:solidFill>
            <a:miter lim="800000"/>
            <a:headEnd/>
            <a:tailEnd/>
          </a:ln>
        </p:spPr>
        <p:txBody>
          <a:bodyPr wrap="square" lIns="66675" tIns="66675" rIns="66675" bIns="66675" rtlCol="0" anchor="ctr"/>
          <a:lstStyle/>
          <a:p>
            <a:pPr algn="ctr">
              <a:lnSpc>
                <a:spcPct val="106000"/>
              </a:lnSpc>
            </a:pPr>
            <a:r>
              <a:rPr lang="en-US" sz="788" dirty="0" smtClean="0">
                <a:solidFill>
                  <a:srgbClr val="0070C0"/>
                </a:solidFill>
                <a:latin typeface="Arial"/>
              </a:rPr>
              <a:t>5</a:t>
            </a:r>
            <a:endParaRPr lang="en-US" sz="788" dirty="0">
              <a:solidFill>
                <a:srgbClr val="0070C0"/>
              </a:solidFill>
              <a:latin typeface="Arial"/>
            </a:endParaRPr>
          </a:p>
        </p:txBody>
      </p:sp>
      <p:sp>
        <p:nvSpPr>
          <p:cNvPr id="112" name="Oval 111"/>
          <p:cNvSpPr/>
          <p:nvPr/>
        </p:nvSpPr>
        <p:spPr bwMode="gray">
          <a:xfrm>
            <a:off x="6207701" y="4850072"/>
            <a:ext cx="183101" cy="187475"/>
          </a:xfrm>
          <a:prstGeom prst="ellipse">
            <a:avLst/>
          </a:prstGeom>
          <a:solidFill>
            <a:schemeClr val="bg1"/>
          </a:solidFill>
          <a:ln w="19050" algn="ctr">
            <a:solidFill>
              <a:srgbClr val="0070C0"/>
            </a:solidFill>
            <a:miter lim="800000"/>
            <a:headEnd/>
            <a:tailEnd/>
          </a:ln>
        </p:spPr>
        <p:txBody>
          <a:bodyPr wrap="square" lIns="66675" tIns="66675" rIns="66675" bIns="66675" rtlCol="0" anchor="ctr"/>
          <a:lstStyle/>
          <a:p>
            <a:pPr algn="ctr">
              <a:lnSpc>
                <a:spcPct val="106000"/>
              </a:lnSpc>
            </a:pPr>
            <a:r>
              <a:rPr lang="en-US" sz="788" dirty="0">
                <a:solidFill>
                  <a:srgbClr val="0070C0"/>
                </a:solidFill>
                <a:latin typeface="Arial"/>
              </a:rPr>
              <a:t>7</a:t>
            </a:r>
          </a:p>
        </p:txBody>
      </p:sp>
      <p:sp>
        <p:nvSpPr>
          <p:cNvPr id="113" name="Oval 112"/>
          <p:cNvSpPr/>
          <p:nvPr/>
        </p:nvSpPr>
        <p:spPr bwMode="gray">
          <a:xfrm>
            <a:off x="6804208" y="3517937"/>
            <a:ext cx="183101" cy="187475"/>
          </a:xfrm>
          <a:prstGeom prst="ellipse">
            <a:avLst/>
          </a:prstGeom>
          <a:solidFill>
            <a:schemeClr val="bg1"/>
          </a:solidFill>
          <a:ln w="19050" algn="ctr">
            <a:solidFill>
              <a:srgbClr val="0070C0"/>
            </a:solidFill>
            <a:miter lim="800000"/>
            <a:headEnd/>
            <a:tailEnd/>
          </a:ln>
        </p:spPr>
        <p:txBody>
          <a:bodyPr wrap="square" lIns="66675" tIns="66675" rIns="66675" bIns="66675" rtlCol="0" anchor="ctr"/>
          <a:lstStyle/>
          <a:p>
            <a:pPr algn="ctr">
              <a:lnSpc>
                <a:spcPct val="106000"/>
              </a:lnSpc>
            </a:pPr>
            <a:r>
              <a:rPr lang="en-US" sz="788" dirty="0">
                <a:solidFill>
                  <a:srgbClr val="0070C0"/>
                </a:solidFill>
                <a:latin typeface="Arial"/>
              </a:rPr>
              <a:t>8</a:t>
            </a:r>
          </a:p>
        </p:txBody>
      </p:sp>
      <p:sp>
        <p:nvSpPr>
          <p:cNvPr id="114" name="Oval 113"/>
          <p:cNvSpPr/>
          <p:nvPr/>
        </p:nvSpPr>
        <p:spPr bwMode="gray">
          <a:xfrm>
            <a:off x="7368566" y="3517937"/>
            <a:ext cx="183101" cy="187475"/>
          </a:xfrm>
          <a:prstGeom prst="ellipse">
            <a:avLst/>
          </a:prstGeom>
          <a:solidFill>
            <a:schemeClr val="bg1"/>
          </a:solidFill>
          <a:ln w="19050" algn="ctr">
            <a:solidFill>
              <a:srgbClr val="0070C0"/>
            </a:solidFill>
            <a:miter lim="800000"/>
            <a:headEnd/>
            <a:tailEnd/>
          </a:ln>
        </p:spPr>
        <p:txBody>
          <a:bodyPr wrap="square" lIns="0" tIns="66675" rIns="0" bIns="66675" rtlCol="0" anchor="ctr"/>
          <a:lstStyle/>
          <a:p>
            <a:pPr algn="ctr">
              <a:lnSpc>
                <a:spcPct val="106000"/>
              </a:lnSpc>
            </a:pPr>
            <a:r>
              <a:rPr lang="en-US" sz="750" dirty="0">
                <a:solidFill>
                  <a:srgbClr val="0070C0"/>
                </a:solidFill>
                <a:latin typeface="Arial"/>
              </a:rPr>
              <a:t>9</a:t>
            </a:r>
          </a:p>
        </p:txBody>
      </p:sp>
      <p:sp>
        <p:nvSpPr>
          <p:cNvPr id="115" name="Oval 114"/>
          <p:cNvSpPr/>
          <p:nvPr/>
        </p:nvSpPr>
        <p:spPr bwMode="gray">
          <a:xfrm>
            <a:off x="8146981" y="3517937"/>
            <a:ext cx="183101" cy="187475"/>
          </a:xfrm>
          <a:prstGeom prst="ellipse">
            <a:avLst/>
          </a:prstGeom>
          <a:solidFill>
            <a:schemeClr val="bg1"/>
          </a:solidFill>
          <a:ln w="19050" algn="ctr">
            <a:solidFill>
              <a:srgbClr val="0070C0"/>
            </a:solidFill>
            <a:miter lim="800000"/>
            <a:headEnd/>
            <a:tailEnd/>
          </a:ln>
        </p:spPr>
        <p:txBody>
          <a:bodyPr wrap="square" lIns="0" tIns="66675" rIns="0" bIns="66675" rtlCol="0" anchor="ctr"/>
          <a:lstStyle/>
          <a:p>
            <a:pPr algn="ctr">
              <a:lnSpc>
                <a:spcPct val="106000"/>
              </a:lnSpc>
            </a:pPr>
            <a:r>
              <a:rPr lang="en-US" sz="750" dirty="0">
                <a:solidFill>
                  <a:srgbClr val="0070C0"/>
                </a:solidFill>
                <a:latin typeface="Arial"/>
              </a:rPr>
              <a:t>10</a:t>
            </a:r>
          </a:p>
        </p:txBody>
      </p:sp>
      <p:sp>
        <p:nvSpPr>
          <p:cNvPr id="116" name="Oval 115"/>
          <p:cNvSpPr/>
          <p:nvPr/>
        </p:nvSpPr>
        <p:spPr bwMode="gray">
          <a:xfrm>
            <a:off x="8327499" y="4113239"/>
            <a:ext cx="183101" cy="187475"/>
          </a:xfrm>
          <a:prstGeom prst="ellipse">
            <a:avLst/>
          </a:prstGeom>
          <a:solidFill>
            <a:schemeClr val="bg1"/>
          </a:solidFill>
          <a:ln w="19050" algn="ctr">
            <a:solidFill>
              <a:srgbClr val="0070C0"/>
            </a:solidFill>
            <a:miter lim="800000"/>
            <a:headEnd/>
            <a:tailEnd/>
          </a:ln>
        </p:spPr>
        <p:txBody>
          <a:bodyPr wrap="square" lIns="0" tIns="66675" rIns="0" bIns="66675" rtlCol="0" anchor="ctr"/>
          <a:lstStyle/>
          <a:p>
            <a:pPr algn="ctr">
              <a:lnSpc>
                <a:spcPct val="106000"/>
              </a:lnSpc>
            </a:pPr>
            <a:r>
              <a:rPr lang="en-US" sz="750" dirty="0">
                <a:solidFill>
                  <a:srgbClr val="0070C0"/>
                </a:solidFill>
                <a:latin typeface="Arial"/>
              </a:rPr>
              <a:t>11</a:t>
            </a:r>
          </a:p>
        </p:txBody>
      </p:sp>
      <p:grpSp>
        <p:nvGrpSpPr>
          <p:cNvPr id="124" name="Group 123"/>
          <p:cNvGrpSpPr/>
          <p:nvPr/>
        </p:nvGrpSpPr>
        <p:grpSpPr>
          <a:xfrm>
            <a:off x="3281109" y="1110774"/>
            <a:ext cx="4753459" cy="255838"/>
            <a:chOff x="4374812" y="338032"/>
            <a:chExt cx="6337945" cy="341116"/>
          </a:xfrm>
        </p:grpSpPr>
        <p:grpSp>
          <p:nvGrpSpPr>
            <p:cNvPr id="120" name="Group 119"/>
            <p:cNvGrpSpPr/>
            <p:nvPr/>
          </p:nvGrpSpPr>
          <p:grpSpPr>
            <a:xfrm>
              <a:off x="4374812" y="371372"/>
              <a:ext cx="6337945" cy="307776"/>
              <a:chOff x="4335910" y="228600"/>
              <a:chExt cx="6337945" cy="307776"/>
            </a:xfrm>
          </p:grpSpPr>
          <p:cxnSp>
            <p:nvCxnSpPr>
              <p:cNvPr id="118" name="Straight Arrow Connector 117"/>
              <p:cNvCxnSpPr/>
              <p:nvPr/>
            </p:nvCxnSpPr>
            <p:spPr>
              <a:xfrm>
                <a:off x="4335910" y="352529"/>
                <a:ext cx="6337945" cy="21713"/>
              </a:xfrm>
              <a:prstGeom prst="straightConnector1">
                <a:avLst/>
              </a:prstGeom>
              <a:ln>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6137711" y="228600"/>
                <a:ext cx="2868607" cy="307776"/>
              </a:xfrm>
              <a:prstGeom prst="rect">
                <a:avLst/>
              </a:prstGeom>
              <a:solidFill>
                <a:schemeClr val="bg1"/>
              </a:solidFill>
            </p:spPr>
            <p:txBody>
              <a:bodyPr wrap="square" rtlCol="0">
                <a:spAutoFit/>
              </a:bodyPr>
              <a:lstStyle/>
              <a:p>
                <a:pPr algn="ctr"/>
                <a:r>
                  <a:rPr lang="en-US" sz="900" cap="small" spc="113" dirty="0"/>
                  <a:t>Scope of Serverless Framework</a:t>
                </a:r>
              </a:p>
            </p:txBody>
          </p:sp>
        </p:grpSp>
        <p:cxnSp>
          <p:nvCxnSpPr>
            <p:cNvPr id="122" name="Straight Connector 121"/>
            <p:cNvCxnSpPr/>
            <p:nvPr/>
          </p:nvCxnSpPr>
          <p:spPr>
            <a:xfrm>
              <a:off x="10712757" y="342796"/>
              <a:ext cx="0" cy="320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4374812" y="338032"/>
              <a:ext cx="0" cy="320905"/>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7" name="Oval 126"/>
          <p:cNvSpPr/>
          <p:nvPr/>
        </p:nvSpPr>
        <p:spPr bwMode="gray">
          <a:xfrm>
            <a:off x="3797388" y="3885331"/>
            <a:ext cx="183101" cy="187475"/>
          </a:xfrm>
          <a:prstGeom prst="ellipse">
            <a:avLst/>
          </a:prstGeom>
          <a:solidFill>
            <a:schemeClr val="bg1"/>
          </a:solidFill>
          <a:ln w="19050" algn="ctr">
            <a:solidFill>
              <a:srgbClr val="FF0000"/>
            </a:solidFill>
            <a:miter lim="800000"/>
            <a:headEnd/>
            <a:tailEnd/>
          </a:ln>
        </p:spPr>
        <p:txBody>
          <a:bodyPr wrap="square" lIns="66675" tIns="66675" rIns="66675" bIns="66675" rtlCol="0" anchor="ctr"/>
          <a:lstStyle/>
          <a:p>
            <a:pPr algn="ctr">
              <a:lnSpc>
                <a:spcPct val="106000"/>
              </a:lnSpc>
            </a:pPr>
            <a:r>
              <a:rPr lang="en-US" sz="788" dirty="0">
                <a:solidFill>
                  <a:srgbClr val="FF0000"/>
                </a:solidFill>
                <a:latin typeface="Arial"/>
              </a:rPr>
              <a:t>4</a:t>
            </a:r>
          </a:p>
        </p:txBody>
      </p:sp>
      <p:cxnSp>
        <p:nvCxnSpPr>
          <p:cNvPr id="128" name="Elbow Connector 127"/>
          <p:cNvCxnSpPr>
            <a:endCxn id="4" idx="2"/>
          </p:cNvCxnSpPr>
          <p:nvPr/>
        </p:nvCxnSpPr>
        <p:spPr>
          <a:xfrm rot="10800000" flipV="1">
            <a:off x="1484233" y="3630814"/>
            <a:ext cx="791766" cy="44646"/>
          </a:xfrm>
          <a:prstGeom prst="bentConnector4">
            <a:avLst>
              <a:gd name="adj1" fmla="val 31053"/>
              <a:gd name="adj2" fmla="val 1170568"/>
            </a:avLst>
          </a:prstGeom>
          <a:ln w="6667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Oval 134"/>
          <p:cNvSpPr/>
          <p:nvPr/>
        </p:nvSpPr>
        <p:spPr bwMode="gray">
          <a:xfrm>
            <a:off x="1704263" y="3885331"/>
            <a:ext cx="183101" cy="187475"/>
          </a:xfrm>
          <a:prstGeom prst="ellipse">
            <a:avLst/>
          </a:prstGeom>
          <a:solidFill>
            <a:schemeClr val="bg1"/>
          </a:solidFill>
          <a:ln w="19050" algn="ctr">
            <a:solidFill>
              <a:srgbClr val="FF0000"/>
            </a:solidFill>
            <a:miter lim="800000"/>
            <a:headEnd/>
            <a:tailEnd/>
          </a:ln>
        </p:spPr>
        <p:txBody>
          <a:bodyPr wrap="square" lIns="66675" tIns="66675" rIns="66675" bIns="66675" rtlCol="0" anchor="ctr"/>
          <a:lstStyle/>
          <a:p>
            <a:pPr algn="ctr">
              <a:lnSpc>
                <a:spcPct val="106000"/>
              </a:lnSpc>
            </a:pPr>
            <a:r>
              <a:rPr lang="en-US" sz="788" dirty="0">
                <a:solidFill>
                  <a:srgbClr val="FF0000"/>
                </a:solidFill>
                <a:latin typeface="Arial"/>
              </a:rPr>
              <a:t>4</a:t>
            </a:r>
          </a:p>
        </p:txBody>
      </p:sp>
      <p:sp>
        <p:nvSpPr>
          <p:cNvPr id="136" name="Oval 135"/>
          <p:cNvSpPr/>
          <p:nvPr/>
        </p:nvSpPr>
        <p:spPr bwMode="gray">
          <a:xfrm>
            <a:off x="6672643" y="2462859"/>
            <a:ext cx="183101" cy="187475"/>
          </a:xfrm>
          <a:prstGeom prst="ellipse">
            <a:avLst/>
          </a:prstGeom>
          <a:solidFill>
            <a:schemeClr val="bg1"/>
          </a:solidFill>
          <a:ln w="19050" algn="ctr">
            <a:solidFill>
              <a:srgbClr val="0070C0"/>
            </a:solidFill>
            <a:miter lim="800000"/>
            <a:headEnd/>
            <a:tailEnd/>
          </a:ln>
        </p:spPr>
        <p:txBody>
          <a:bodyPr wrap="square" lIns="66675" tIns="66675" rIns="66675" bIns="66675" rtlCol="0" anchor="ctr"/>
          <a:lstStyle/>
          <a:p>
            <a:pPr algn="ctr">
              <a:lnSpc>
                <a:spcPct val="106000"/>
              </a:lnSpc>
            </a:pPr>
            <a:r>
              <a:rPr lang="en-US" sz="788" dirty="0">
                <a:solidFill>
                  <a:srgbClr val="0070C0"/>
                </a:solidFill>
                <a:latin typeface="Arial"/>
              </a:rPr>
              <a:t>6</a:t>
            </a:r>
          </a:p>
        </p:txBody>
      </p:sp>
      <p:pic>
        <p:nvPicPr>
          <p:cNvPr id="84" name="Picture 8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3302" y="3131257"/>
            <a:ext cx="255521" cy="255521"/>
          </a:xfrm>
          <a:prstGeom prst="rect">
            <a:avLst/>
          </a:prstGeom>
        </p:spPr>
      </p:pic>
      <p:pic>
        <p:nvPicPr>
          <p:cNvPr id="85" name="Picture 8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5158" y="4233295"/>
            <a:ext cx="255521" cy="255521"/>
          </a:xfrm>
          <a:prstGeom prst="rect">
            <a:avLst/>
          </a:prstGeom>
        </p:spPr>
      </p:pic>
    </p:spTree>
    <p:extLst>
      <p:ext uri="{BB962C8B-B14F-4D97-AF65-F5344CB8AC3E}">
        <p14:creationId xmlns:p14="http://schemas.microsoft.com/office/powerpoint/2010/main" val="12335436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3584" y="4512697"/>
            <a:ext cx="3053953" cy="2446824"/>
          </a:xfrm>
          <a:prstGeom prst="rect">
            <a:avLst/>
          </a:prstGeom>
          <a:noFill/>
        </p:spPr>
        <p:txBody>
          <a:bodyPr wrap="square" rtlCol="0">
            <a:spAutoFit/>
          </a:bodyPr>
          <a:lstStyle/>
          <a:p>
            <a:pPr marL="171450" indent="-171450">
              <a:buFont typeface="+mj-lt"/>
              <a:buAutoNum type="arabicPeriod"/>
            </a:pPr>
            <a:r>
              <a:rPr lang="en-US" sz="900" cap="small" dirty="0"/>
              <a:t>User sends a picture and commands to add/match face to a collection. Alternatively, the user can create a collection </a:t>
            </a:r>
            <a:r>
              <a:rPr lang="mr-IN" sz="900" cap="small" dirty="0"/>
              <a:t>–</a:t>
            </a:r>
            <a:r>
              <a:rPr lang="en-US" sz="900" cap="small" dirty="0"/>
              <a:t> in which case a picture is not required. The SMS/MMS is sent to a telephone number hosted by </a:t>
            </a:r>
            <a:r>
              <a:rPr lang="en-US" sz="900" cap="small" dirty="0" err="1"/>
              <a:t>Twilio</a:t>
            </a:r>
            <a:r>
              <a:rPr lang="en-US" sz="900" cap="small" dirty="0" smtClean="0"/>
              <a:t>.</a:t>
            </a:r>
          </a:p>
          <a:p>
            <a:pPr marL="171450" indent="-171450">
              <a:buFont typeface="+mj-lt"/>
              <a:buAutoNum type="arabicPeriod"/>
            </a:pPr>
            <a:endParaRPr lang="en-US" sz="900" cap="small" dirty="0"/>
          </a:p>
          <a:p>
            <a:pPr marL="171450" indent="-171450">
              <a:buFont typeface="+mj-lt"/>
              <a:buAutoNum type="arabicPeriod"/>
            </a:pPr>
            <a:r>
              <a:rPr lang="en-US" sz="900" cap="small" dirty="0" err="1"/>
              <a:t>Twilio</a:t>
            </a:r>
            <a:r>
              <a:rPr lang="en-US" sz="900" cap="small" dirty="0"/>
              <a:t> intercepts the message and forwards it to an API Gateway based on the </a:t>
            </a:r>
            <a:r>
              <a:rPr lang="en-US" sz="900" cap="small" dirty="0" smtClean="0"/>
              <a:t>user’s </a:t>
            </a:r>
            <a:r>
              <a:rPr lang="en-US" sz="900" cap="small" dirty="0" err="1" smtClean="0"/>
              <a:t>Twilio</a:t>
            </a:r>
            <a:r>
              <a:rPr lang="en-US" sz="900" cap="small" dirty="0" smtClean="0"/>
              <a:t> </a:t>
            </a:r>
            <a:r>
              <a:rPr lang="en-US" sz="900" cap="small" dirty="0" smtClean="0"/>
              <a:t>configuration.</a:t>
            </a:r>
          </a:p>
          <a:p>
            <a:pPr marL="171450" indent="-171450">
              <a:buFont typeface="+mj-lt"/>
              <a:buAutoNum type="arabicPeriod"/>
            </a:pPr>
            <a:endParaRPr lang="en-US" sz="900" cap="small" dirty="0"/>
          </a:p>
          <a:p>
            <a:pPr marL="171450" indent="-171450">
              <a:buFont typeface="+mj-lt"/>
              <a:buAutoNum type="arabicPeriod"/>
            </a:pPr>
            <a:r>
              <a:rPr lang="en-US" sz="900" cap="small" dirty="0"/>
              <a:t>API Gateway translates </a:t>
            </a:r>
            <a:r>
              <a:rPr lang="en-US" sz="900" cap="small" dirty="0" err="1"/>
              <a:t>TwiML</a:t>
            </a:r>
            <a:r>
              <a:rPr lang="en-US" sz="900" cap="small" dirty="0"/>
              <a:t> to JSON and calls the Request Processor lambda function</a:t>
            </a:r>
            <a:r>
              <a:rPr lang="en-US" sz="900" cap="small" dirty="0" smtClean="0"/>
              <a:t>.</a:t>
            </a:r>
          </a:p>
          <a:p>
            <a:pPr marL="171450" indent="-171450">
              <a:buFont typeface="+mj-lt"/>
              <a:buAutoNum type="arabicPeriod"/>
            </a:pPr>
            <a:endParaRPr lang="en-US" sz="900" cap="small" dirty="0"/>
          </a:p>
          <a:p>
            <a:pPr marL="171450" indent="-171450">
              <a:buFont typeface="+mj-lt"/>
              <a:buAutoNum type="arabicPeriod"/>
            </a:pPr>
            <a:r>
              <a:rPr lang="en-US" sz="900" cap="small" dirty="0"/>
              <a:t>The </a:t>
            </a:r>
            <a:r>
              <a:rPr lang="en-US" sz="900" cap="small" dirty="0" smtClean="0"/>
              <a:t>Request </a:t>
            </a:r>
            <a:r>
              <a:rPr lang="en-US" sz="900" cap="small" dirty="0"/>
              <a:t>Processor lambda validates the commands and put a message to the appropriate topic on SNS. If the validation fails, it returns the error message to the user via </a:t>
            </a:r>
            <a:r>
              <a:rPr lang="en-US" sz="900" cap="small" dirty="0" err="1"/>
              <a:t>Twilio</a:t>
            </a:r>
            <a:r>
              <a:rPr lang="en-US" sz="900" cap="small" dirty="0"/>
              <a:t>.</a:t>
            </a:r>
          </a:p>
          <a:p>
            <a:pPr marL="171450" indent="-171450">
              <a:buFont typeface="+mj-lt"/>
              <a:buAutoNum type="arabicPeriod"/>
            </a:pPr>
            <a:endParaRPr lang="en-US" sz="900" cap="small" dirty="0"/>
          </a:p>
          <a:p>
            <a:pPr marL="171450" indent="-171450">
              <a:buFont typeface="+mj-lt"/>
              <a:buAutoNum type="arabicPeriod" startAt="3"/>
            </a:pPr>
            <a:endParaRPr lang="en-US" sz="900" cap="small" dirty="0"/>
          </a:p>
        </p:txBody>
      </p:sp>
      <p:sp>
        <p:nvSpPr>
          <p:cNvPr id="8" name="TextBox 7"/>
          <p:cNvSpPr txBox="1"/>
          <p:nvPr/>
        </p:nvSpPr>
        <p:spPr>
          <a:xfrm>
            <a:off x="3103484" y="4512697"/>
            <a:ext cx="3053953" cy="1892826"/>
          </a:xfrm>
          <a:prstGeom prst="rect">
            <a:avLst/>
          </a:prstGeom>
          <a:noFill/>
        </p:spPr>
        <p:txBody>
          <a:bodyPr wrap="square" rtlCol="0">
            <a:spAutoFit/>
          </a:bodyPr>
          <a:lstStyle/>
          <a:p>
            <a:pPr marL="228600" indent="-228600">
              <a:buFont typeface="+mj-lt"/>
              <a:buAutoNum type="arabicPeriod" startAt="5"/>
            </a:pPr>
            <a:r>
              <a:rPr lang="en-US" sz="900" cap="small" dirty="0" smtClean="0"/>
              <a:t>When a message arrives in the Create Collection topic, a lambda is triggered which adds the named collection in AWS </a:t>
            </a:r>
            <a:r>
              <a:rPr lang="en-US" sz="900" cap="small" dirty="0" err="1" smtClean="0"/>
              <a:t>Rekognition</a:t>
            </a:r>
            <a:r>
              <a:rPr lang="en-US" sz="900" cap="small" dirty="0" smtClean="0"/>
              <a:t> via </a:t>
            </a:r>
            <a:r>
              <a:rPr lang="en-US" sz="900" cap="small" dirty="0" err="1" smtClean="0"/>
              <a:t>Boto</a:t>
            </a:r>
            <a:r>
              <a:rPr lang="en-US" sz="900" cap="small" dirty="0" smtClean="0"/>
              <a:t> libraries. A success/error message is put in the Response Processor topic</a:t>
            </a:r>
            <a:r>
              <a:rPr lang="en-US" sz="900" cap="small" dirty="0" smtClean="0"/>
              <a:t>.</a:t>
            </a:r>
          </a:p>
          <a:p>
            <a:pPr marL="228600" indent="-228600">
              <a:buFont typeface="+mj-lt"/>
              <a:buAutoNum type="arabicPeriod" startAt="5"/>
            </a:pPr>
            <a:endParaRPr lang="en-US" sz="900" cap="small" dirty="0"/>
          </a:p>
          <a:p>
            <a:pPr marL="171450" indent="-171450">
              <a:buFont typeface="+mj-lt"/>
              <a:buAutoNum type="arabicPeriod" startAt="5"/>
            </a:pPr>
            <a:r>
              <a:rPr lang="en-US" sz="900" cap="small" dirty="0" smtClean="0"/>
              <a:t>When a message arrives in Add Face topic, a lambda is triggered which identifies  the most prominent face in the image and adds the metadata for the face to the given collection. If there is no faces identified, it creates an error message and sends the response to the Response Processor topic</a:t>
            </a:r>
            <a:r>
              <a:rPr lang="en-US" sz="900" cap="small" dirty="0" smtClean="0"/>
              <a:t>.</a:t>
            </a:r>
          </a:p>
          <a:p>
            <a:pPr marL="171450" indent="-171450">
              <a:buFont typeface="+mj-lt"/>
              <a:buAutoNum type="arabicPeriod" startAt="5"/>
            </a:pPr>
            <a:endParaRPr lang="en-US" sz="900" cap="small" dirty="0"/>
          </a:p>
          <a:p>
            <a:pPr marL="171450" indent="-171450">
              <a:buFont typeface="+mj-lt"/>
              <a:buAutoNum type="arabicPeriod" startAt="3"/>
            </a:pPr>
            <a:endParaRPr lang="en-US" sz="900" cap="small" dirty="0"/>
          </a:p>
        </p:txBody>
      </p:sp>
      <p:sp>
        <p:nvSpPr>
          <p:cNvPr id="9" name="TextBox 8"/>
          <p:cNvSpPr txBox="1"/>
          <p:nvPr/>
        </p:nvSpPr>
        <p:spPr>
          <a:xfrm>
            <a:off x="6052424" y="4512697"/>
            <a:ext cx="3053953" cy="2446824"/>
          </a:xfrm>
          <a:prstGeom prst="rect">
            <a:avLst/>
          </a:prstGeom>
          <a:noFill/>
        </p:spPr>
        <p:txBody>
          <a:bodyPr wrap="square" rtlCol="0">
            <a:spAutoFit/>
          </a:bodyPr>
          <a:lstStyle/>
          <a:p>
            <a:pPr marL="228600" indent="-228600">
              <a:buFont typeface="+mj-lt"/>
              <a:buAutoNum type="arabicPeriod" startAt="7"/>
            </a:pPr>
            <a:r>
              <a:rPr lang="en-US" sz="900" cap="small" dirty="0"/>
              <a:t>When a message arrives in Match Face topic, a lambda is triggered which identifies the most prominent face in the image and matches the metadata for that face with known faces in the collection. If a match is found, the corresponding person’s name is returned. The Lambda then uses IMDB to lookup the biography of the person</a:t>
            </a:r>
            <a:r>
              <a:rPr lang="en-US" sz="900" cap="small" dirty="0" smtClean="0"/>
              <a:t>.</a:t>
            </a:r>
          </a:p>
          <a:p>
            <a:pPr marL="228600" indent="-228600">
              <a:buFont typeface="+mj-lt"/>
              <a:buAutoNum type="arabicPeriod" startAt="7"/>
            </a:pPr>
            <a:endParaRPr lang="en-US" sz="900" cap="small" dirty="0"/>
          </a:p>
          <a:p>
            <a:pPr marL="228600" indent="-228600">
              <a:buFont typeface="+mj-lt"/>
              <a:buAutoNum type="arabicPeriod" startAt="7"/>
            </a:pPr>
            <a:r>
              <a:rPr lang="en-US" sz="900" cap="small" dirty="0" smtClean="0"/>
              <a:t>The various lambda-based processors drops the response message on the Response Processor topic.</a:t>
            </a:r>
          </a:p>
          <a:p>
            <a:pPr marL="228600" indent="-228600">
              <a:buFont typeface="+mj-lt"/>
              <a:buAutoNum type="arabicPeriod" startAt="7"/>
            </a:pPr>
            <a:endParaRPr lang="en-US" sz="900" cap="small" dirty="0" smtClean="0"/>
          </a:p>
          <a:p>
            <a:pPr marL="228600" indent="-228600">
              <a:buFont typeface="+mj-lt"/>
              <a:buAutoNum type="arabicPeriod" startAt="7"/>
            </a:pPr>
            <a:r>
              <a:rPr lang="en-US" sz="900" cap="small" dirty="0" smtClean="0"/>
              <a:t>The Response Processor picks up the response and constructs a SMS message and calls </a:t>
            </a:r>
            <a:r>
              <a:rPr lang="en-US" sz="900" cap="small" dirty="0" err="1" smtClean="0"/>
              <a:t>Twilio’s</a:t>
            </a:r>
            <a:r>
              <a:rPr lang="en-US" sz="900" cap="small" dirty="0" smtClean="0"/>
              <a:t> SMS service.</a:t>
            </a:r>
          </a:p>
          <a:p>
            <a:pPr marL="228600" indent="-228600">
              <a:buFont typeface="+mj-lt"/>
              <a:buAutoNum type="arabicPeriod" startAt="7"/>
            </a:pPr>
            <a:endParaRPr lang="en-US" sz="900" cap="small" dirty="0" smtClean="0"/>
          </a:p>
          <a:p>
            <a:pPr marL="228600" indent="-228600">
              <a:buFont typeface="+mj-lt"/>
              <a:buAutoNum type="arabicPeriod" startAt="7"/>
            </a:pPr>
            <a:r>
              <a:rPr lang="en-US" sz="900" cap="small" dirty="0" err="1" smtClean="0"/>
              <a:t>Twilio</a:t>
            </a:r>
            <a:r>
              <a:rPr lang="en-US" sz="900" cap="small" dirty="0" smtClean="0"/>
              <a:t> validates the From number and sends the message to the corresponding To number.</a:t>
            </a:r>
            <a:r>
              <a:rPr lang="en-US" sz="900" cap="small" dirty="0" smtClean="0"/>
              <a:t> </a:t>
            </a:r>
            <a:endParaRPr lang="en-US" sz="900" cap="small" dirty="0"/>
          </a:p>
          <a:p>
            <a:pPr marL="171450" indent="-171450">
              <a:buFont typeface="+mj-lt"/>
              <a:buAutoNum type="arabicPeriod" startAt="7"/>
            </a:pPr>
            <a:endParaRPr lang="en-US" sz="900" cap="small" dirty="0"/>
          </a:p>
          <a:p>
            <a:pPr marL="171450" indent="-171450">
              <a:buFont typeface="+mj-lt"/>
              <a:buAutoNum type="arabicPeriod" startAt="3"/>
            </a:pPr>
            <a:endParaRPr lang="en-US" sz="900" cap="small" dirty="0"/>
          </a:p>
        </p:txBody>
      </p:sp>
      <p:sp>
        <p:nvSpPr>
          <p:cNvPr id="5" name="Rectangle 4"/>
          <p:cNvSpPr/>
          <p:nvPr/>
        </p:nvSpPr>
        <p:spPr>
          <a:xfrm>
            <a:off x="2927152" y="153379"/>
            <a:ext cx="3119573" cy="338554"/>
          </a:xfrm>
          <a:prstGeom prst="rect">
            <a:avLst/>
          </a:prstGeom>
          <a:noFill/>
        </p:spPr>
        <p:txBody>
          <a:bodyPr wrap="none" lIns="91440" tIns="45720" rIns="91440" bIns="45720">
            <a:spAutoFit/>
          </a:bodyPr>
          <a:lstStyle/>
          <a:p>
            <a:pPr algn="ctr"/>
            <a:r>
              <a:rPr lang="en-US" sz="1600" cap="small" spc="200" dirty="0" smtClean="0">
                <a:ln w="0"/>
                <a:effectLst>
                  <a:outerShdw blurRad="38100" dist="19050" dir="2700000" algn="tl" rotWithShape="0">
                    <a:schemeClr val="dk1">
                      <a:alpha val="40000"/>
                    </a:schemeClr>
                  </a:outerShdw>
                </a:effectLst>
              </a:rPr>
              <a:t>CelebritySleuth Architecture</a:t>
            </a:r>
            <a:endParaRPr lang="en-US" sz="1600" cap="small" spc="200" dirty="0">
              <a:ln w="0"/>
              <a:effectLst>
                <a:outerShdw blurRad="38100" dist="19050" dir="2700000" algn="tl" rotWithShape="0">
                  <a:schemeClr val="dk1">
                    <a:alpha val="40000"/>
                  </a:schemeClr>
                </a:outerShdw>
              </a:effectLst>
            </a:endParaRPr>
          </a:p>
        </p:txBody>
      </p:sp>
      <p:pic>
        <p:nvPicPr>
          <p:cNvPr id="6" name="Picture 5"/>
          <p:cNvPicPr>
            <a:picLocks noChangeAspect="1"/>
          </p:cNvPicPr>
          <p:nvPr/>
        </p:nvPicPr>
        <p:blipFill>
          <a:blip r:embed="rId2"/>
          <a:stretch>
            <a:fillRect/>
          </a:stretch>
        </p:blipFill>
        <p:spPr>
          <a:xfrm>
            <a:off x="1010092" y="454033"/>
            <a:ext cx="6953693" cy="4117830"/>
          </a:xfrm>
          <a:prstGeom prst="rect">
            <a:avLst/>
          </a:prstGeom>
        </p:spPr>
      </p:pic>
    </p:spTree>
    <p:extLst>
      <p:ext uri="{BB962C8B-B14F-4D97-AF65-F5344CB8AC3E}">
        <p14:creationId xmlns:p14="http://schemas.microsoft.com/office/powerpoint/2010/main" val="13667640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1495</TotalTime>
  <Words>380</Words>
  <Application>Microsoft Macintosh PowerPoint</Application>
  <PresentationFormat>Letter Paper (8.5x11 in)</PresentationFormat>
  <Paragraphs>65</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Calibri</vt:lpstr>
      <vt:lpstr>Calibri Light</vt:lpstr>
      <vt:lpstr>Mangal</vt:lpstr>
      <vt:lpstr>Arial</vt:lpstr>
      <vt:lpstr>Office Theme</vt:lpstr>
      <vt:lpstr>PowerPoint Presentation</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Karlekar, Srini</dc:creator>
  <cp:lastModifiedBy>Karlekar, Srini</cp:lastModifiedBy>
  <cp:revision>37</cp:revision>
  <dcterms:created xsi:type="dcterms:W3CDTF">2017-04-12T19:40:32Z</dcterms:created>
  <dcterms:modified xsi:type="dcterms:W3CDTF">2017-04-13T22:10:06Z</dcterms:modified>
</cp:coreProperties>
</file>